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62" r:id="rId4"/>
    <p:sldId id="265" r:id="rId5"/>
    <p:sldId id="264" r:id="rId6"/>
    <p:sldId id="266" r:id="rId7"/>
    <p:sldId id="268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4" r:id="rId22"/>
    <p:sldId id="263" r:id="rId23"/>
    <p:sldId id="283" r:id="rId24"/>
    <p:sldId id="285" r:id="rId25"/>
    <p:sldId id="286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8B40553-F2C3-4107-ACB4-6456D25673F5}">
          <p14:sldIdLst>
            <p14:sldId id="256"/>
          </p14:sldIdLst>
        </p14:section>
        <p14:section name="Команда разработки" id="{34A76E23-7E70-457A-844A-5EF9E5D19746}">
          <p14:sldIdLst>
            <p14:sldId id="258"/>
          </p14:sldIdLst>
        </p14:section>
        <p14:section name="Цели и задачи ИТ-решения" id="{C35D14E7-6095-46AA-AAD8-14411E7F1488}">
          <p14:sldIdLst>
            <p14:sldId id="262"/>
          </p14:sldIdLst>
        </p14:section>
        <p14:section name="Архитектура системы" id="{D80965AA-13B9-4A8B-B055-A94E437BFEDB}">
          <p14:sldIdLst>
            <p14:sldId id="265"/>
            <p14:sldId id="264"/>
            <p14:sldId id="266"/>
            <p14:sldId id="268"/>
          </p14:sldIdLst>
        </p14:section>
        <p14:section name="Возможности системы" id="{D3251917-785A-4399-B369-048A3EE6225A}">
          <p14:sldIdLst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Элементы интерфейса" id="{FD4A730F-C43D-4F81-AC60-BF07AA3AE60D}">
          <p14:sldIdLst>
            <p14:sldId id="277"/>
            <p14:sldId id="278"/>
            <p14:sldId id="279"/>
            <p14:sldId id="280"/>
            <p14:sldId id="281"/>
          </p14:sldIdLst>
        </p14:section>
        <p14:section name="Общие показатели" id="{23535155-D088-4279-87AF-03D33EB919F5}">
          <p14:sldIdLst>
            <p14:sldId id="284"/>
            <p14:sldId id="263"/>
            <p14:sldId id="283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2473"/>
    <a:srgbClr val="4BB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5196" autoAdjust="0"/>
  </p:normalViewPr>
  <p:slideViewPr>
    <p:cSldViewPr snapToGrid="0" snapToObjects="1">
      <p:cViewPr varScale="1">
        <p:scale>
          <a:sx n="81" d="100"/>
          <a:sy n="81" d="100"/>
        </p:scale>
        <p:origin x="614" y="62"/>
      </p:cViewPr>
      <p:guideLst/>
    </p:cSldViewPr>
  </p:slideViewPr>
  <p:outlineViewPr>
    <p:cViewPr>
      <p:scale>
        <a:sx n="33" d="100"/>
        <a:sy n="33" d="100"/>
      </p:scale>
      <p:origin x="0" y="-11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Кол-во упоминаний в СМИ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Лист1!$A$2:$A$4</c:f>
              <c:strCache>
                <c:ptCount val="3"/>
                <c:pt idx="0">
                  <c:v>До применения ИТ-решения</c:v>
                </c:pt>
                <c:pt idx="1">
                  <c:v>Начало применения ИТ-решения</c:v>
                </c:pt>
                <c:pt idx="2">
                  <c:v>Спустя год применения ИТ-решения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63-4E40-8387-7C4A6FC2617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Кол-во государственных грантов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Лист1!$A$2:$A$4</c:f>
              <c:strCache>
                <c:ptCount val="3"/>
                <c:pt idx="0">
                  <c:v>До применения ИТ-решения</c:v>
                </c:pt>
                <c:pt idx="1">
                  <c:v>Начало применения ИТ-решения</c:v>
                </c:pt>
                <c:pt idx="2">
                  <c:v>Спустя год применения ИТ-решения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63-4E40-8387-7C4A6FC2617E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Кол-во обращений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Лист1!$A$2:$A$4</c:f>
              <c:strCache>
                <c:ptCount val="3"/>
                <c:pt idx="0">
                  <c:v>До применения ИТ-решения</c:v>
                </c:pt>
                <c:pt idx="1">
                  <c:v>Начало применения ИТ-решения</c:v>
                </c:pt>
                <c:pt idx="2">
                  <c:v>Спустя год применения ИТ-решения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63-4E40-8387-7C4A6FC26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4868175"/>
        <c:axId val="532900783"/>
      </c:lineChart>
      <c:catAx>
        <c:axId val="534868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ru-RU"/>
          </a:p>
        </c:txPr>
        <c:crossAx val="532900783"/>
        <c:crosses val="autoZero"/>
        <c:auto val="1"/>
        <c:lblAlgn val="ctr"/>
        <c:lblOffset val="100"/>
        <c:noMultiLvlLbl val="0"/>
      </c:catAx>
      <c:valAx>
        <c:axId val="532900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ru-RU"/>
          </a:p>
        </c:txPr>
        <c:crossAx val="53486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eorgia" panose="02040502050405020303" pitchFamily="18" charset="0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77BBA-E45C-440D-9234-34C8CCC1EBB3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2B34B-377D-434C-B19C-3D1FBC2B5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82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2B34B-377D-434C-B19C-3D1FBC2B54B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04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97B3-26D8-A24A-A58A-C46888F6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19E3A-2315-114B-B7B9-241715F1D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F2BA-2E10-8D4E-BBE4-929342F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928C8-5348-D74C-A2DC-BDF90BE8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B3DA-5496-A343-84CD-6B69A1E1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BE89E-5431-8442-BD35-ABF5E7B17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9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D27A-4466-B945-B942-2D3555F1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32045-5D8E-E046-AF3A-E4B99E99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6F7B-86F4-1E45-A19A-5CFBFEB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D1096-27F2-4A4E-A33B-64353690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DE58-BFD7-D24D-B56F-06C908FF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9809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C6AEF-BE3D-034C-9C25-3F4E73BC3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8294C-8D69-D947-A601-F3064A03B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96F90-8452-E846-A432-A3E75047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12B38-0283-754F-8067-CF951CC0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96C46-EC39-424F-9427-72ED7C01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3551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2376-D91C-8F42-8B44-F96A774D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844A-D821-2642-8E5F-4A8DDE18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47EE-A686-554E-8DB0-C95C3659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64A44-7B43-1E4D-8AE1-7C095107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EFC8-4E9F-424E-893F-58F32DC0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0669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18B-878A-6845-8900-C13CE8C6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78AB-E4F8-924E-952A-0D4DD7DB3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145-C87F-C74E-91E9-DF864DC4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77A6-72B9-4D46-8435-2C083892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316C-E4B3-8546-9620-7456F9E5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9379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5D09-1FCA-EB48-9DF6-8FFC0AB2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7025-B57B-2645-8EA6-D7F1F10770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A2D03-21E2-394C-8F28-47AA39C7D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FCC88-3784-EB43-95C8-C2D11DE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6E2F4-0D58-3A4A-9BD2-D70C8EE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C00BF-9160-1548-973F-D02CC6C6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047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6E76-63EE-9A4C-958C-B016BA1B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6B79-C1B4-3440-8A3E-FAA90FE98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140A-8B2C-9D4C-AC57-7F5BB6E2D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CA5FB-D8BA-DD4A-BF55-7CFA26B48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8CD66-7F60-2A4A-BE2F-D5000429A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1AFAA-0420-C14D-9240-73725CA3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D363-8484-9449-A4DB-1FAD6F68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8F0F8-F7CF-7447-A64A-A967F1F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174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D19-13E2-6742-9098-07F9FFC0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FD6B-C6D6-C142-A275-62999C45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64ACD-0D1A-1A49-9A71-2F22B7313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4343-578E-7042-AD08-809E17C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2036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701D-2DB2-9743-BA31-44F3749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E72FE-0FBD-8B4E-B61B-5F9EB2A23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D7D89-1C52-B84F-93EC-3DC3D342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0342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E14-591E-B542-899C-5FF79F8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D4BE-551C-A246-AD22-4366FBAB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2ACB6-EE7A-584E-BE0A-B935A05C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A3A51-3C8F-9047-9D5E-CBCC613F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B4B68-3D57-A343-BDA9-71CC4CFD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F7038-8218-CC43-A05C-4107345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4301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823-C3FD-DE41-9684-314CE492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5E269-5C58-3A46-A4E5-980891F45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92364-3194-154C-996E-3499A2060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4B209-9AC9-A149-A1AB-8D2F7C94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C6E87-24F5-BD47-B81B-7207411D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44DA4-9B04-8746-96C0-ABA6359F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1443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5E9CF-2855-5240-91F0-07975855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52E33-BFAC-3C49-9040-C3F8F6107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39D2-64B7-E44A-8D06-59021EF82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BE4CE-5EE0-9C41-BA87-95283CC6D850}" type="datetimeFigureOut">
              <a:rPr lang="en-UA" smtClean="0"/>
              <a:t>09/21/2023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A25D-8876-9F4C-B753-D2A730639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8917-9A14-8842-94C4-B6BF31C01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9BC74-6437-F94E-BD40-09D40DEDD9C9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A6011-C126-7E48-8595-22EB6D68CF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9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slide" Target="slide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0" Type="http://schemas.openxmlformats.org/officeDocument/2006/relationships/slide" Target="slide8.xml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1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3.png"/><Relationship Id="rId4" Type="http://schemas.openxmlformats.org/officeDocument/2006/relationships/slide" Target="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slide" Target="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slide" Target="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slide" Target="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slide" Target="slide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74F5-C9E7-8749-AB78-2B4CC56FF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405" y="1792941"/>
            <a:ext cx="5952566" cy="2744570"/>
          </a:xfrm>
        </p:spPr>
        <p:txBody>
          <a:bodyPr>
            <a:normAutofit/>
          </a:bodyPr>
          <a:lstStyle/>
          <a:p>
            <a:pPr algn="l"/>
            <a:r>
              <a:rPr lang="ru-RU" sz="5300" dirty="0">
                <a:latin typeface="Georgia" panose="02040502050405020303" pitchFamily="18" charset="0"/>
              </a:rPr>
              <a:t>Веб-приложение для волонтерской организации</a:t>
            </a:r>
            <a:endParaRPr lang="en-UA" sz="5300" dirty="0">
              <a:latin typeface="Georgia" panose="020405020504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BA79D-6BE1-934D-88FD-8FC4CB547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405" y="4692651"/>
            <a:ext cx="1557647" cy="527548"/>
          </a:xfrm>
        </p:spPr>
        <p:txBody>
          <a:bodyPr/>
          <a:lstStyle/>
          <a:p>
            <a:pPr algn="l"/>
            <a:r>
              <a:rPr lang="ru-RU" dirty="0">
                <a:latin typeface="Georgia" panose="02040502050405020303" pitchFamily="18" charset="0"/>
                <a:ea typeface="Cambria" panose="02040503050406030204" pitchFamily="18" charset="0"/>
              </a:rPr>
              <a:t>2023</a:t>
            </a:r>
            <a:endParaRPr lang="en-UA" dirty="0">
              <a:latin typeface="Georgia" panose="02040502050405020303" pitchFamily="18" charset="0"/>
              <a:ea typeface="Cambria" panose="020405030504060302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40606B-B785-F750-5263-DA8369F1C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21" b="20298"/>
          <a:stretch/>
        </p:blipFill>
        <p:spPr>
          <a:xfrm>
            <a:off x="623405" y="525306"/>
            <a:ext cx="3205242" cy="7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1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4830301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Добавление контента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B50E8E-FCE2-7106-1BFA-5A0CFC6DA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49" y="1398773"/>
            <a:ext cx="7229198" cy="4889220"/>
          </a:xfrm>
          <a:prstGeom prst="rect">
            <a:avLst/>
          </a:prstGeom>
        </p:spPr>
      </p:pic>
      <p:pic>
        <p:nvPicPr>
          <p:cNvPr id="2" name="Рисунок 1">
            <a:hlinkClick r:id="rId3" action="ppaction://hlinksldjump"/>
            <a:extLst>
              <a:ext uri="{FF2B5EF4-FFF2-40B4-BE49-F238E27FC236}">
                <a16:creationId xmlns:a16="http://schemas.microsoft.com/office/drawing/2014/main" id="{FC86A37B-1F8D-4633-BE5E-F0A72C951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4830301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Редактирование контента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4AFEC6-C00F-213F-A7A5-1791C21A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141" y="1578181"/>
            <a:ext cx="6696636" cy="39449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C2C407-3DAD-7811-73CB-21F42F397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20" y="759151"/>
            <a:ext cx="487780" cy="4877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03EE07-3487-9D56-DD6E-53E580D5A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02" y="1741203"/>
            <a:ext cx="1959942" cy="5253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90403D-B370-836C-EF84-16FEA64E7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158" y="2758382"/>
            <a:ext cx="3162574" cy="6706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80FE92-7849-80AF-8957-F5B72B8D6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11" y="3987899"/>
            <a:ext cx="4214225" cy="495343"/>
          </a:xfrm>
          <a:prstGeom prst="rect">
            <a:avLst/>
          </a:prstGeom>
        </p:spPr>
      </p:pic>
      <p:pic>
        <p:nvPicPr>
          <p:cNvPr id="3" name="Рисунок 2">
            <a:hlinkClick r:id="rId7" action="ppaction://hlinksldjump"/>
            <a:extLst>
              <a:ext uri="{FF2B5EF4-FFF2-40B4-BE49-F238E27FC236}">
                <a16:creationId xmlns:a16="http://schemas.microsoft.com/office/drawing/2014/main" id="{02673206-C6BC-87B9-0C88-99A9E96CBB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4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4830301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Удаление контента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6F2E7A-B80F-080B-0CF3-3F41105D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179" y="2287825"/>
            <a:ext cx="3162574" cy="6706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BF84AC-0479-2E15-E23B-CCB8C688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60" y="1567565"/>
            <a:ext cx="2911092" cy="868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BAA8C8-EBA7-3B0C-B68B-521DEA4D6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887" y="3268574"/>
            <a:ext cx="4214225" cy="4953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86AB6F-780B-EA8E-C9D8-22BD16621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616" y="4397039"/>
            <a:ext cx="5330792" cy="7349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190A6FB-04A4-AD93-9DC5-FF6BA1C81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12" y="1880120"/>
            <a:ext cx="2583404" cy="81541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DDBF6A2-52C7-CDCF-89D6-88F72DD6BB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060"/>
          <a:stretch/>
        </p:blipFill>
        <p:spPr>
          <a:xfrm>
            <a:off x="1730457" y="3336574"/>
            <a:ext cx="1219607" cy="101354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BE9C56F-117F-A0B6-FFBA-F8E8EB044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3967" y="685565"/>
            <a:ext cx="488833" cy="48883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0F086FE-C02C-FF70-B7FF-CEA5DE6A8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949" y="4743289"/>
            <a:ext cx="2857748" cy="777307"/>
          </a:xfrm>
          <a:prstGeom prst="rect">
            <a:avLst/>
          </a:prstGeom>
        </p:spPr>
      </p:pic>
      <p:pic>
        <p:nvPicPr>
          <p:cNvPr id="2" name="Рисунок 1">
            <a:hlinkClick r:id="rId10" action="ppaction://hlinksldjump"/>
            <a:extLst>
              <a:ext uri="{FF2B5EF4-FFF2-40B4-BE49-F238E27FC236}">
                <a16:creationId xmlns:a16="http://schemas.microsoft.com/office/drawing/2014/main" id="{929994E1-2F69-A549-7427-0E22D4931A5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0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6363266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Добавление комментариев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0ABD82-854B-49C7-066D-1721174F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60" y="1755156"/>
            <a:ext cx="6606988" cy="4333155"/>
          </a:xfrm>
          <a:prstGeom prst="rect">
            <a:avLst/>
          </a:prstGeom>
        </p:spPr>
      </p:pic>
      <p:pic>
        <p:nvPicPr>
          <p:cNvPr id="2" name="Рисунок 1">
            <a:hlinkClick r:id="rId3" action="ppaction://hlinksldjump"/>
            <a:extLst>
              <a:ext uri="{FF2B5EF4-FFF2-40B4-BE49-F238E27FC236}">
                <a16:creationId xmlns:a16="http://schemas.microsoft.com/office/drawing/2014/main" id="{8A8EA43F-1848-730E-AEED-88F76E7C7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6363266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Система обратной связи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A47E05-EC33-25FE-EDB2-473D60C7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64" y="1594029"/>
            <a:ext cx="5316071" cy="4593824"/>
          </a:xfrm>
          <a:prstGeom prst="rect">
            <a:avLst/>
          </a:prstGeom>
        </p:spPr>
      </p:pic>
      <p:pic>
        <p:nvPicPr>
          <p:cNvPr id="2" name="Рисунок 1">
            <a:hlinkClick r:id="rId3" action="ppaction://hlinksldjump"/>
            <a:extLst>
              <a:ext uri="{FF2B5EF4-FFF2-40B4-BE49-F238E27FC236}">
                <a16:creationId xmlns:a16="http://schemas.microsoft.com/office/drawing/2014/main" id="{653B42E0-72E3-D1E7-914E-0E859469C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8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6363266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Система обратной связи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0AF69B9-9060-A9F4-6390-BD91754EBB84}"/>
              </a:ext>
            </a:extLst>
          </p:cNvPr>
          <p:cNvSpPr/>
          <p:nvPr/>
        </p:nvSpPr>
        <p:spPr>
          <a:xfrm>
            <a:off x="2278709" y="2087939"/>
            <a:ext cx="1918448" cy="1183341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Заполнение формы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DA6D727-A73D-4177-E854-04E7770CEFA2}"/>
              </a:ext>
            </a:extLst>
          </p:cNvPr>
          <p:cNvSpPr/>
          <p:nvPr/>
        </p:nvSpPr>
        <p:spPr>
          <a:xfrm>
            <a:off x="4935907" y="2958292"/>
            <a:ext cx="1918448" cy="1183341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Система формирует электронное письмо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AF0911D-DE7F-1771-F2C6-832B2F9F0D7B}"/>
              </a:ext>
            </a:extLst>
          </p:cNvPr>
          <p:cNvSpPr/>
          <p:nvPr/>
        </p:nvSpPr>
        <p:spPr>
          <a:xfrm>
            <a:off x="7593105" y="4042246"/>
            <a:ext cx="1918448" cy="1183341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Реакция на письмо</a:t>
            </a:r>
          </a:p>
        </p:txBody>
      </p:sp>
      <p:sp>
        <p:nvSpPr>
          <p:cNvPr id="7" name="Улыбающееся лицо 6">
            <a:extLst>
              <a:ext uri="{FF2B5EF4-FFF2-40B4-BE49-F238E27FC236}">
                <a16:creationId xmlns:a16="http://schemas.microsoft.com/office/drawing/2014/main" id="{44DA301C-1B4C-2B18-1C4F-EFE1EBCAAA27}"/>
              </a:ext>
            </a:extLst>
          </p:cNvPr>
          <p:cNvSpPr/>
          <p:nvPr/>
        </p:nvSpPr>
        <p:spPr>
          <a:xfrm>
            <a:off x="10496542" y="4509230"/>
            <a:ext cx="833718" cy="797858"/>
          </a:xfrm>
          <a:prstGeom prst="smileyFace">
            <a:avLst>
              <a:gd name="adj" fmla="val 4653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лыбающееся лицо 7">
            <a:extLst>
              <a:ext uri="{FF2B5EF4-FFF2-40B4-BE49-F238E27FC236}">
                <a16:creationId xmlns:a16="http://schemas.microsoft.com/office/drawing/2014/main" id="{CAC15A84-1901-19F0-CCAE-41A44C997D25}"/>
              </a:ext>
            </a:extLst>
          </p:cNvPr>
          <p:cNvSpPr/>
          <p:nvPr/>
        </p:nvSpPr>
        <p:spPr>
          <a:xfrm>
            <a:off x="617436" y="1690625"/>
            <a:ext cx="833718" cy="797858"/>
          </a:xfrm>
          <a:prstGeom prst="smileyFace">
            <a:avLst>
              <a:gd name="adj" fmla="val 4653"/>
            </a:avLst>
          </a:prstGeom>
          <a:solidFill>
            <a:srgbClr val="4BBFA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3674C-BECF-A6A4-75E6-0BD1A46E232C}"/>
              </a:ext>
            </a:extLst>
          </p:cNvPr>
          <p:cNvSpPr txBox="1"/>
          <p:nvPr/>
        </p:nvSpPr>
        <p:spPr>
          <a:xfrm>
            <a:off x="489915" y="258896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Человек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0B720-29B4-89E9-947F-F98C0326FEF8}"/>
              </a:ext>
            </a:extLst>
          </p:cNvPr>
          <p:cNvSpPr txBox="1"/>
          <p:nvPr/>
        </p:nvSpPr>
        <p:spPr>
          <a:xfrm>
            <a:off x="10369021" y="531421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Работник</a:t>
            </a:r>
          </a:p>
        </p:txBody>
      </p: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C459B1FF-A71E-45CE-01E5-AC84E5B11CC6}"/>
              </a:ext>
            </a:extLst>
          </p:cNvPr>
          <p:cNvCxnSpPr>
            <a:cxnSpLocks/>
            <a:stCxn id="8" idx="6"/>
            <a:endCxn id="2" idx="1"/>
          </p:cNvCxnSpPr>
          <p:nvPr/>
        </p:nvCxnSpPr>
        <p:spPr>
          <a:xfrm>
            <a:off x="1451154" y="2089554"/>
            <a:ext cx="827555" cy="59005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75EE0979-CBD1-2C5B-7FFE-8557D04DA06B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4197157" y="2679610"/>
            <a:ext cx="738750" cy="87035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A2BE25BA-BD0F-CFA7-1881-5063223BF87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6854355" y="3549963"/>
            <a:ext cx="738750" cy="108395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D67DD99B-D87B-A4D1-6917-B88A76080D1D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rot="10800000">
            <a:off x="9511554" y="4633917"/>
            <a:ext cx="984989" cy="274242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3D26AD-B37B-E777-0380-6C034AC5DA73}"/>
              </a:ext>
            </a:extLst>
          </p:cNvPr>
          <p:cNvSpPr txBox="1"/>
          <p:nvPr/>
        </p:nvSpPr>
        <p:spPr>
          <a:xfrm>
            <a:off x="4295013" y="2087939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Обработка </a:t>
            </a:r>
          </a:p>
          <a:p>
            <a:r>
              <a:rPr lang="ru-RU" dirty="0">
                <a:latin typeface="Georgia" panose="02040502050405020303" pitchFamily="18" charset="0"/>
              </a:rPr>
              <a:t>информации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17359A-A2ED-7629-2330-06B73C63882C}"/>
              </a:ext>
            </a:extLst>
          </p:cNvPr>
          <p:cNvSpPr txBox="1"/>
          <p:nvPr/>
        </p:nvSpPr>
        <p:spPr>
          <a:xfrm>
            <a:off x="7230872" y="2958292"/>
            <a:ext cx="1928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Georgia" panose="02040502050405020303" pitchFamily="18" charset="0"/>
              </a:rPr>
              <a:t>Отправка </a:t>
            </a:r>
          </a:p>
          <a:p>
            <a:r>
              <a:rPr lang="ru-RU" dirty="0">
                <a:latin typeface="Georgia" panose="02040502050405020303" pitchFamily="18" charset="0"/>
              </a:rPr>
              <a:t>на электронную</a:t>
            </a:r>
          </a:p>
          <a:p>
            <a:r>
              <a:rPr lang="ru-RU" dirty="0">
                <a:latin typeface="Georgia" panose="02040502050405020303" pitchFamily="18" charset="0"/>
              </a:rPr>
              <a:t>почту</a:t>
            </a:r>
          </a:p>
        </p:txBody>
      </p:sp>
      <p:pic>
        <p:nvPicPr>
          <p:cNvPr id="3" name="Рисунок 2">
            <a:hlinkClick r:id="rId2" action="ppaction://hlinksldjump"/>
            <a:extLst>
              <a:ext uri="{FF2B5EF4-FFF2-40B4-BE49-F238E27FC236}">
                <a16:creationId xmlns:a16="http://schemas.microsoft.com/office/drawing/2014/main" id="{81AC4298-35C1-65F8-79B7-149E1FBDF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8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C22AF-5B61-29C8-8496-272547DB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324380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>
                <a:latin typeface="Georgia" panose="02040502050405020303" pitchFamily="18" charset="0"/>
              </a:rPr>
              <a:t>Элементы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91520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hlinkClick r:id="rId2" action="ppaction://hlinksldjump"/>
            <a:extLst>
              <a:ext uri="{FF2B5EF4-FFF2-40B4-BE49-F238E27FC236}">
                <a16:creationId xmlns:a16="http://schemas.microsoft.com/office/drawing/2014/main" id="{DF762E73-CB70-D0F9-6FD4-CCC47908D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6363266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«Шапка» и «Подвал»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143FCF-A941-03B9-EA30-D5304AFE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158" y="1809049"/>
            <a:ext cx="9043713" cy="7346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0A629B-2837-9806-09E3-18F024AE4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158" y="3487270"/>
            <a:ext cx="9023766" cy="2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5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6363266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Страница входа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9CE6FF-6C6C-E22F-9EA1-B23332B00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7"/>
          <a:stretch/>
        </p:blipFill>
        <p:spPr>
          <a:xfrm>
            <a:off x="1149158" y="1864657"/>
            <a:ext cx="8565622" cy="3454031"/>
          </a:xfrm>
          <a:prstGeom prst="rect">
            <a:avLst/>
          </a:prstGeom>
        </p:spPr>
      </p:pic>
      <p:pic>
        <p:nvPicPr>
          <p:cNvPr id="2" name="Рисунок 1">
            <a:hlinkClick r:id="rId3" action="ppaction://hlinksldjump"/>
            <a:extLst>
              <a:ext uri="{FF2B5EF4-FFF2-40B4-BE49-F238E27FC236}">
                <a16:creationId xmlns:a16="http://schemas.microsoft.com/office/drawing/2014/main" id="{546D132C-1352-075A-50EA-50D8D8C4C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2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6363266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Пример страницы с контентом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6D174A-F722-5FDA-19EB-348677A9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58" y="1558362"/>
            <a:ext cx="5728447" cy="42248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90574B-66C3-97AD-8C20-C40D56676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9" b="8858"/>
          <a:stretch/>
        </p:blipFill>
        <p:spPr>
          <a:xfrm>
            <a:off x="7062731" y="1558362"/>
            <a:ext cx="4037031" cy="4073988"/>
          </a:xfrm>
          <a:prstGeom prst="rect">
            <a:avLst/>
          </a:prstGeom>
        </p:spPr>
      </p:pic>
      <p:pic>
        <p:nvPicPr>
          <p:cNvPr id="2" name="Рисунок 1">
            <a:hlinkClick r:id="rId4" action="ppaction://hlinksldjump"/>
            <a:extLst>
              <a:ext uri="{FF2B5EF4-FFF2-40B4-BE49-F238E27FC236}">
                <a16:creationId xmlns:a16="http://schemas.microsoft.com/office/drawing/2014/main" id="{DDA0520E-4E3D-41FC-37E6-504326E60C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0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45D3819-2F65-1428-AF30-A80D48DF94F5}"/>
              </a:ext>
            </a:extLst>
          </p:cNvPr>
          <p:cNvGrpSpPr/>
          <p:nvPr/>
        </p:nvGrpSpPr>
        <p:grpSpPr>
          <a:xfrm>
            <a:off x="1380563" y="4762618"/>
            <a:ext cx="2339788" cy="1100301"/>
            <a:chOff x="1129553" y="4251375"/>
            <a:chExt cx="2339788" cy="11003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815A69-507E-CF88-5AC4-15D094C19E19}"/>
                </a:ext>
              </a:extLst>
            </p:cNvPr>
            <p:cNvSpPr txBox="1"/>
            <p:nvPr/>
          </p:nvSpPr>
          <p:spPr>
            <a:xfrm>
              <a:off x="1129553" y="4251375"/>
              <a:ext cx="23397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100" b="1" dirty="0">
                  <a:latin typeface="Georgia" panose="02040502050405020303" pitchFamily="18" charset="0"/>
                </a:rPr>
                <a:t>Иван Оглоблин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F3FC27-997C-AEBE-22A8-599F78BCC076}"/>
                </a:ext>
              </a:extLst>
            </p:cNvPr>
            <p:cNvSpPr txBox="1"/>
            <p:nvPr/>
          </p:nvSpPr>
          <p:spPr>
            <a:xfrm>
              <a:off x="1129553" y="4990039"/>
              <a:ext cx="2339787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750" dirty="0">
                  <a:latin typeface="Georgia" panose="02040502050405020303" pitchFamily="18" charset="0"/>
                </a:rPr>
                <a:t>Бэкенд-разработчик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90891EA-61FD-AF31-56B5-434AF7194F94}"/>
              </a:ext>
            </a:extLst>
          </p:cNvPr>
          <p:cNvGrpSpPr/>
          <p:nvPr/>
        </p:nvGrpSpPr>
        <p:grpSpPr>
          <a:xfrm>
            <a:off x="4697504" y="4762618"/>
            <a:ext cx="2617694" cy="1100301"/>
            <a:chOff x="1129553" y="4251375"/>
            <a:chExt cx="2339788" cy="110030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A6DC59-0D0D-1EDF-205B-4973DA22DB17}"/>
                </a:ext>
              </a:extLst>
            </p:cNvPr>
            <p:cNvSpPr txBox="1"/>
            <p:nvPr/>
          </p:nvSpPr>
          <p:spPr>
            <a:xfrm>
              <a:off x="1129553" y="4251375"/>
              <a:ext cx="23397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100" b="1" dirty="0">
                  <a:latin typeface="Georgia" panose="02040502050405020303" pitchFamily="18" charset="0"/>
                </a:rPr>
                <a:t>Матвей Кривецкий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1A2F2E-939F-CBE3-9DF7-57BC7013BD15}"/>
                </a:ext>
              </a:extLst>
            </p:cNvPr>
            <p:cNvSpPr txBox="1"/>
            <p:nvPr/>
          </p:nvSpPr>
          <p:spPr>
            <a:xfrm>
              <a:off x="1129553" y="4990039"/>
              <a:ext cx="2339787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750" dirty="0" err="1">
                  <a:latin typeface="Georgia" panose="02040502050405020303" pitchFamily="18" charset="0"/>
                </a:rPr>
                <a:t>Фронтенд</a:t>
              </a:r>
              <a:r>
                <a:rPr lang="ru-RU" sz="1750" dirty="0">
                  <a:latin typeface="Georgia" panose="02040502050405020303" pitchFamily="18" charset="0"/>
                </a:rPr>
                <a:t>-разработчик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41B663E-A11C-052B-227A-0F942E91300E}"/>
              </a:ext>
            </a:extLst>
          </p:cNvPr>
          <p:cNvGrpSpPr/>
          <p:nvPr/>
        </p:nvGrpSpPr>
        <p:grpSpPr>
          <a:xfrm>
            <a:off x="8292350" y="4762618"/>
            <a:ext cx="2617694" cy="1100301"/>
            <a:chOff x="1129553" y="4251375"/>
            <a:chExt cx="2339788" cy="110030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E51B33-28BE-7F68-A75A-B59E40CD4F5C}"/>
                </a:ext>
              </a:extLst>
            </p:cNvPr>
            <p:cNvSpPr txBox="1"/>
            <p:nvPr/>
          </p:nvSpPr>
          <p:spPr>
            <a:xfrm>
              <a:off x="1129553" y="4251375"/>
              <a:ext cx="23397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100" b="1" dirty="0">
                  <a:latin typeface="Georgia" panose="02040502050405020303" pitchFamily="18" charset="0"/>
                </a:rPr>
                <a:t>Анастасия Дюпина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5D0B9B-F5A7-F4BF-9E3D-03FFDB1E8EBC}"/>
                </a:ext>
              </a:extLst>
            </p:cNvPr>
            <p:cNvSpPr txBox="1"/>
            <p:nvPr/>
          </p:nvSpPr>
          <p:spPr>
            <a:xfrm>
              <a:off x="1129553" y="4990039"/>
              <a:ext cx="2339787" cy="361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750" dirty="0">
                  <a:latin typeface="Georgia" panose="02040502050405020303" pitchFamily="18" charset="0"/>
                </a:rPr>
                <a:t>Аналитик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B8E48C-7207-D527-B130-10B096E5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04" y="1512170"/>
            <a:ext cx="2283195" cy="3044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8E247F2-370A-0EC1-8AA2-1DAFC1B89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35" r="20409"/>
          <a:stretch/>
        </p:blipFill>
        <p:spPr>
          <a:xfrm>
            <a:off x="8292350" y="1512170"/>
            <a:ext cx="2321878" cy="3044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83629" y="435986"/>
            <a:ext cx="5549153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Команда разработки</a:t>
            </a: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5C11E616-9FFC-E64F-AC22-56A105189820}"/>
              </a:ext>
            </a:extLst>
          </p:cNvPr>
          <p:cNvCxnSpPr>
            <a:cxnSpLocks/>
          </p:cNvCxnSpPr>
          <p:nvPr/>
        </p:nvCxnSpPr>
        <p:spPr>
          <a:xfrm>
            <a:off x="1211911" y="1110048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hlinkClick r:id="rId4" action="ppaction://hlinksldjump"/>
            <a:extLst>
              <a:ext uri="{FF2B5EF4-FFF2-40B4-BE49-F238E27FC236}">
                <a16:creationId xmlns:a16="http://schemas.microsoft.com/office/drawing/2014/main" id="{1853AB96-B8D3-2B6F-A0B0-058DE7BE11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67" r="77030" b="18723"/>
          <a:stretch/>
        </p:blipFill>
        <p:spPr>
          <a:xfrm>
            <a:off x="11212043" y="5862919"/>
            <a:ext cx="761998" cy="7817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2295EF-5983-333A-5655-D31991D8B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 t="6666" r="5061"/>
          <a:stretch/>
        </p:blipFill>
        <p:spPr bwMode="auto">
          <a:xfrm>
            <a:off x="1380562" y="1512170"/>
            <a:ext cx="2339787" cy="3044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600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6363266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Инструмент «Календарь событий»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B02351-6A62-5B78-93C3-BF5E855A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58" y="1457809"/>
            <a:ext cx="6073666" cy="41532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3A4B3E-9162-BB35-63B8-EF0DDF83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24" y="1457809"/>
            <a:ext cx="3406435" cy="23243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C10322-CFEA-5634-C11F-F97FA88E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424" y="3945062"/>
            <a:ext cx="3692992" cy="2396579"/>
          </a:xfrm>
          <a:prstGeom prst="rect">
            <a:avLst/>
          </a:prstGeom>
        </p:spPr>
      </p:pic>
      <p:pic>
        <p:nvPicPr>
          <p:cNvPr id="2" name="Рисунок 1">
            <a:hlinkClick r:id="rId5" action="ppaction://hlinksldjump"/>
            <a:extLst>
              <a:ext uri="{FF2B5EF4-FFF2-40B4-BE49-F238E27FC236}">
                <a16:creationId xmlns:a16="http://schemas.microsoft.com/office/drawing/2014/main" id="{7D75A174-4716-90F6-4CC7-2AC273D7A8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9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C22AF-5B61-29C8-8496-272547DB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50775"/>
            <a:ext cx="10515600" cy="1183343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>
                <a:latin typeface="Georgia" panose="02040502050405020303" pitchFamily="18" charset="0"/>
              </a:rPr>
              <a:t>Общие показатели</a:t>
            </a:r>
          </a:p>
        </p:txBody>
      </p:sp>
    </p:spTree>
    <p:extLst>
      <p:ext uri="{BB962C8B-B14F-4D97-AF65-F5344CB8AC3E}">
        <p14:creationId xmlns:p14="http://schemas.microsoft.com/office/powerpoint/2010/main" val="35215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hlinkClick r:id="rId2" action="ppaction://hlinksldjump"/>
            <a:extLst>
              <a:ext uri="{FF2B5EF4-FFF2-40B4-BE49-F238E27FC236}">
                <a16:creationId xmlns:a16="http://schemas.microsoft.com/office/drawing/2014/main" id="{DF762E73-CB70-D0F9-6FD4-CCC47908D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6031571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Область применения ИТ-решения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A03A39-EC2C-113B-EC19-6E1A197C1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21" b="20298"/>
          <a:stretch/>
        </p:blipFill>
        <p:spPr>
          <a:xfrm>
            <a:off x="609599" y="2986182"/>
            <a:ext cx="3978654" cy="9848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03EA35-EAE0-032D-6337-B7BDF34E6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437" y="1389589"/>
            <a:ext cx="5454216" cy="516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8658230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Результаты применения ИТ-решения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7EA983B5-5716-2D02-4181-843ED335D0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63333"/>
              </p:ext>
            </p:extLst>
          </p:nvPr>
        </p:nvGraphicFramePr>
        <p:xfrm>
          <a:off x="1149158" y="1440873"/>
          <a:ext cx="9103206" cy="499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>
            <a:hlinkClick r:id="rId3" action="ppaction://hlinksldjump"/>
            <a:extLst>
              <a:ext uri="{FF2B5EF4-FFF2-40B4-BE49-F238E27FC236}">
                <a16:creationId xmlns:a16="http://schemas.microsoft.com/office/drawing/2014/main" id="{38B5371B-8C4D-F99B-47FA-8AF4FC6DEF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BCF5D05-DECA-D215-1568-BE3615C58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t="8258" r="2730" b="2542"/>
          <a:stretch/>
        </p:blipFill>
        <p:spPr bwMode="auto">
          <a:xfrm>
            <a:off x="8331098" y="1539731"/>
            <a:ext cx="2264061" cy="450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525249E-7A4B-65DF-8F7F-3CDC10BE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694" y="1539731"/>
            <a:ext cx="2512870" cy="4597556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8658230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Адаптивность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hlinkClick r:id="rId4" action="ppaction://hlinksldjump"/>
            <a:extLst>
              <a:ext uri="{FF2B5EF4-FFF2-40B4-BE49-F238E27FC236}">
                <a16:creationId xmlns:a16="http://schemas.microsoft.com/office/drawing/2014/main" id="{D67D2021-23E9-E75E-4005-1A0BE9C68B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DE4EFF9-8BB7-B2E6-D45D-299693182A8D}"/>
              </a:ext>
            </a:extLst>
          </p:cNvPr>
          <p:cNvGrpSpPr/>
          <p:nvPr/>
        </p:nvGrpSpPr>
        <p:grpSpPr>
          <a:xfrm>
            <a:off x="1149158" y="1500140"/>
            <a:ext cx="2512870" cy="4597556"/>
            <a:chOff x="1149158" y="1500140"/>
            <a:chExt cx="2512870" cy="459755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516861D-5082-90CD-7250-2BEB9B3CB1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" t="1199" r="2649" b="10724"/>
            <a:stretch/>
          </p:blipFill>
          <p:spPr bwMode="auto">
            <a:xfrm>
              <a:off x="1339908" y="1726229"/>
              <a:ext cx="2131370" cy="422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78DE37C-422E-C34F-7AB4-3EE8F9C3A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9158" y="1500140"/>
              <a:ext cx="2512870" cy="4597556"/>
            </a:xfrm>
            <a:prstGeom prst="rect">
              <a:avLst/>
            </a:prstGeom>
          </p:spPr>
        </p:pic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D2237DE-CEEB-BD4C-2942-146CA09E13DE}"/>
              </a:ext>
            </a:extLst>
          </p:cNvPr>
          <p:cNvGrpSpPr/>
          <p:nvPr/>
        </p:nvGrpSpPr>
        <p:grpSpPr>
          <a:xfrm>
            <a:off x="4677926" y="1539731"/>
            <a:ext cx="2512870" cy="4597556"/>
            <a:chOff x="4677926" y="1500140"/>
            <a:chExt cx="2512870" cy="459755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478A667-CB96-A4D6-1325-87CA85FF74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" t="1701" r="3200" b="16692"/>
            <a:stretch/>
          </p:blipFill>
          <p:spPr bwMode="auto">
            <a:xfrm>
              <a:off x="4802330" y="1682686"/>
              <a:ext cx="2264061" cy="426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2EDFF995-9875-7CF8-A9CB-D96A29DEC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7926" y="1500140"/>
              <a:ext cx="2512870" cy="4597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05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8658230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Сравнение с аналогами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CAA5DE-FB8F-8A87-9172-62695FCD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24" y="1959278"/>
            <a:ext cx="5826513" cy="356311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82FA9D-369D-3380-2CB3-64E4FB375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4" t="1601"/>
          <a:stretch/>
        </p:blipFill>
        <p:spPr>
          <a:xfrm>
            <a:off x="6639387" y="1884231"/>
            <a:ext cx="5088126" cy="3713207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5DD0FA-1F58-8885-A307-6D9C0540168B}"/>
              </a:ext>
            </a:extLst>
          </p:cNvPr>
          <p:cNvCxnSpPr>
            <a:cxnSpLocks/>
          </p:cNvCxnSpPr>
          <p:nvPr/>
        </p:nvCxnSpPr>
        <p:spPr>
          <a:xfrm>
            <a:off x="6422198" y="1884231"/>
            <a:ext cx="0" cy="39493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hlinkClick r:id="rId4" action="ppaction://hlinksldjump"/>
            <a:extLst>
              <a:ext uri="{FF2B5EF4-FFF2-40B4-BE49-F238E27FC236}">
                <a16:creationId xmlns:a16="http://schemas.microsoft.com/office/drawing/2014/main" id="{77B96B19-EA6D-BD1B-EB2A-EFC45DA486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8658230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Сравнение с аналогами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1496DE-A88D-4037-CD2A-9473F4699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623" y="1509305"/>
            <a:ext cx="5266891" cy="4985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4F27D7-81C9-F7EF-1883-AF3C08511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40"/>
          <a:stretch/>
        </p:blipFill>
        <p:spPr>
          <a:xfrm>
            <a:off x="416982" y="1799446"/>
            <a:ext cx="4759129" cy="3737753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3225C6F3-2623-2552-7354-E2F85DB7E84A}"/>
              </a:ext>
            </a:extLst>
          </p:cNvPr>
          <p:cNvCxnSpPr>
            <a:cxnSpLocks/>
          </p:cNvCxnSpPr>
          <p:nvPr/>
        </p:nvCxnSpPr>
        <p:spPr>
          <a:xfrm>
            <a:off x="5660198" y="1799447"/>
            <a:ext cx="0" cy="39493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hlinkClick r:id="rId4" action="ppaction://hlinksldjump"/>
            <a:extLst>
              <a:ext uri="{FF2B5EF4-FFF2-40B4-BE49-F238E27FC236}">
                <a16:creationId xmlns:a16="http://schemas.microsoft.com/office/drawing/2014/main" id="{DCFA3F63-5C42-C19A-A5D8-FB41CFBA89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8658230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Сравнение с аналогами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4244CC5-B794-59DB-920F-16201C368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58" y="1839349"/>
            <a:ext cx="2308016" cy="27885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C02A03-B013-9264-D831-B71E65823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13" y="1629439"/>
            <a:ext cx="5822677" cy="3981630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78B1C32-987F-7AD5-CE07-AF50D298D9AF}"/>
              </a:ext>
            </a:extLst>
          </p:cNvPr>
          <p:cNvCxnSpPr>
            <a:cxnSpLocks/>
          </p:cNvCxnSpPr>
          <p:nvPr/>
        </p:nvCxnSpPr>
        <p:spPr>
          <a:xfrm>
            <a:off x="3983798" y="1509305"/>
            <a:ext cx="0" cy="39493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hlinkClick r:id="rId4" action="ppaction://hlinksldjump"/>
            <a:extLst>
              <a:ext uri="{FF2B5EF4-FFF2-40B4-BE49-F238E27FC236}">
                <a16:creationId xmlns:a16="http://schemas.microsoft.com/office/drawing/2014/main" id="{DD5AC9AE-70B5-645C-2E4D-69B9ACCCAD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9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F6DC97-8A8F-92A2-1615-41AB76285D65}"/>
              </a:ext>
            </a:extLst>
          </p:cNvPr>
          <p:cNvSpPr txBox="1"/>
          <p:nvPr/>
        </p:nvSpPr>
        <p:spPr>
          <a:xfrm>
            <a:off x="670560" y="762362"/>
            <a:ext cx="511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3200" b="1" dirty="0">
                <a:solidFill>
                  <a:srgbClr val="522473"/>
                </a:solidFill>
                <a:latin typeface="Georgia" panose="02040502050405020303" pitchFamily="18" charset="0"/>
              </a:rPr>
              <a:t>Спасибо за внимание!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50676-733F-069A-1C47-034C5ACE3D55}"/>
              </a:ext>
            </a:extLst>
          </p:cNvPr>
          <p:cNvSpPr txBox="1"/>
          <p:nvPr/>
        </p:nvSpPr>
        <p:spPr>
          <a:xfrm>
            <a:off x="670560" y="1454573"/>
            <a:ext cx="488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 dirty="0">
                <a:latin typeface="Georgia" panose="02040502050405020303" pitchFamily="18" charset="0"/>
              </a:rPr>
              <a:t>Работа выполнена студентами Байкальского государственного университета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CB931E2-1160-E15D-3149-344729B64C90}"/>
              </a:ext>
            </a:extLst>
          </p:cNvPr>
          <p:cNvGrpSpPr/>
          <p:nvPr/>
        </p:nvGrpSpPr>
        <p:grpSpPr>
          <a:xfrm>
            <a:off x="6463137" y="2654902"/>
            <a:ext cx="5058303" cy="3290741"/>
            <a:chOff x="5782522" y="2026763"/>
            <a:chExt cx="5058303" cy="32907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5E1233-9BB1-8F8C-8BBD-774A5128BE88}"/>
                </a:ext>
              </a:extLst>
            </p:cNvPr>
            <p:cNvSpPr txBox="1"/>
            <p:nvPr/>
          </p:nvSpPr>
          <p:spPr>
            <a:xfrm>
              <a:off x="5782522" y="3256634"/>
              <a:ext cx="1734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ru-RU" sz="2400" dirty="0">
                  <a:latin typeface="Georgia" panose="02040502050405020303" pitchFamily="18" charset="0"/>
                </a:rPr>
                <a:t>Ссылка на макет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30F9D42-3B50-FA72-0555-98F48C3DE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0084" y="2026763"/>
              <a:ext cx="3290741" cy="329074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203F2CA-609B-E352-FBEB-41E19112DBA8}"/>
              </a:ext>
            </a:extLst>
          </p:cNvPr>
          <p:cNvSpPr txBox="1"/>
          <p:nvPr/>
        </p:nvSpPr>
        <p:spPr>
          <a:xfrm>
            <a:off x="584888" y="3884773"/>
            <a:ext cx="1734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 dirty="0">
                <a:latin typeface="Georgia" panose="02040502050405020303" pitchFamily="18" charset="0"/>
              </a:rPr>
              <a:t>Ссылка на </a:t>
            </a:r>
            <a:r>
              <a:rPr lang="en-US" sz="2400" dirty="0" err="1">
                <a:latin typeface="Georgia" panose="02040502050405020303" pitchFamily="18" charset="0"/>
              </a:rPr>
              <a:t>github</a:t>
            </a:r>
            <a:endParaRPr lang="ru-RU" sz="2400" dirty="0">
              <a:latin typeface="Georgia" panose="02040502050405020303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33FEE4-98F7-B1FE-4DFA-CD75E210D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79" y="2654902"/>
            <a:ext cx="3290741" cy="32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3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hlinkClick r:id="rId2" action="ppaction://hlinksldjump"/>
            <a:extLst>
              <a:ext uri="{FF2B5EF4-FFF2-40B4-BE49-F238E27FC236}">
                <a16:creationId xmlns:a16="http://schemas.microsoft.com/office/drawing/2014/main" id="{DF762E73-CB70-D0F9-6FD4-CCC47908D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/>
          <p:nvPr/>
        </p:nvSpPr>
        <p:spPr>
          <a:xfrm>
            <a:off x="1149158" y="759151"/>
            <a:ext cx="483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Georgia" panose="02040502050405020303" pitchFamily="18" charset="0"/>
              </a:rPr>
              <a:t>Цель ИТ-решения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FF5259-60F6-CBEC-22B4-01D4A89794A9}"/>
              </a:ext>
            </a:extLst>
          </p:cNvPr>
          <p:cNvSpPr txBox="1"/>
          <p:nvPr/>
        </p:nvSpPr>
        <p:spPr>
          <a:xfrm>
            <a:off x="1149158" y="2677686"/>
            <a:ext cx="483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Georgia" panose="02040502050405020303" pitchFamily="18" charset="0"/>
              </a:rPr>
              <a:t>Задачи ИТ-решения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BC452B3B-3C30-493F-D967-36EBA4AB3A71}"/>
              </a:ext>
            </a:extLst>
          </p:cNvPr>
          <p:cNvCxnSpPr>
            <a:cxnSpLocks/>
          </p:cNvCxnSpPr>
          <p:nvPr/>
        </p:nvCxnSpPr>
        <p:spPr>
          <a:xfrm>
            <a:off x="1149158" y="3217638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E9263-BC66-CF3A-A35C-E8EB9DD8F25E}"/>
              </a:ext>
            </a:extLst>
          </p:cNvPr>
          <p:cNvSpPr txBox="1"/>
          <p:nvPr/>
        </p:nvSpPr>
        <p:spPr>
          <a:xfrm>
            <a:off x="1149158" y="1607078"/>
            <a:ext cx="806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Georgia" panose="02040502050405020303" pitchFamily="18" charset="0"/>
              </a:rPr>
              <a:t>Сделать волонтерскую организацию более открытой в интернет пространстве, путем создания сайта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712086-B6BF-30E1-6C47-CF0008ADF5FB}"/>
              </a:ext>
            </a:extLst>
          </p:cNvPr>
          <p:cNvSpPr txBox="1"/>
          <p:nvPr/>
        </p:nvSpPr>
        <p:spPr>
          <a:xfrm>
            <a:off x="1149158" y="3412427"/>
            <a:ext cx="8066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Georgia" panose="02040502050405020303" pitchFamily="18" charset="0"/>
              </a:rPr>
              <a:t>Быть платформой для информирования людей о новостях организации.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Georgia" panose="02040502050405020303" pitchFamily="18" charset="0"/>
              </a:rPr>
              <a:t>Содержать в себе удобный инструмент для публикации отчётов организации.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Georgia" panose="02040502050405020303" pitchFamily="18" charset="0"/>
              </a:rPr>
              <a:t>Создавать положительное впечатление об организации.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Georgia" panose="02040502050405020303" pitchFamily="18" charset="0"/>
              </a:rPr>
              <a:t>Дать возможность людям попросить о помощи.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latin typeface="Georgia" panose="02040502050405020303" pitchFamily="18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01409-BE0A-EF4C-4D36-6FFCA33BDA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Цели и задачи ИТ-решения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28846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C22AF-5B61-29C8-8496-272547DB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324380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>
                <a:latin typeface="Georgia" panose="02040502050405020303" pitchFamily="18" charset="0"/>
              </a:rPr>
              <a:t>Архитектура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3843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hlinkClick r:id="rId2" action="ppaction://hlinksldjump"/>
            <a:extLst>
              <a:ext uri="{FF2B5EF4-FFF2-40B4-BE49-F238E27FC236}">
                <a16:creationId xmlns:a16="http://schemas.microsoft.com/office/drawing/2014/main" id="{DF762E73-CB70-D0F9-6FD4-CCC47908D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474A3-2A58-F0B7-2419-7813FECEB7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373668"/>
            <a:ext cx="4830301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Диаграмма прецедентов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19D5D84-2BD4-C9FB-B081-7957A2E536B5}"/>
              </a:ext>
            </a:extLst>
          </p:cNvPr>
          <p:cNvCxnSpPr>
            <a:cxnSpLocks/>
          </p:cNvCxnSpPr>
          <p:nvPr/>
        </p:nvCxnSpPr>
        <p:spPr>
          <a:xfrm>
            <a:off x="1149158" y="861448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5A0923-9530-CCDE-4DD1-F23B72EAA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347" y="987956"/>
            <a:ext cx="8092440" cy="5353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011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474A3-2A58-F0B7-2419-7813FECEB7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373668"/>
            <a:ext cx="4830301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Схема базы данных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19D5D84-2BD4-C9FB-B081-7957A2E536B5}"/>
              </a:ext>
            </a:extLst>
          </p:cNvPr>
          <p:cNvCxnSpPr>
            <a:cxnSpLocks/>
          </p:cNvCxnSpPr>
          <p:nvPr/>
        </p:nvCxnSpPr>
        <p:spPr>
          <a:xfrm>
            <a:off x="1149158" y="861448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D4E8ED-A45E-7E13-70DC-14715400C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924" y="1003012"/>
            <a:ext cx="7802880" cy="53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hlinkClick r:id="rId4" action="ppaction://hlinksldjump"/>
            <a:extLst>
              <a:ext uri="{FF2B5EF4-FFF2-40B4-BE49-F238E27FC236}">
                <a16:creationId xmlns:a16="http://schemas.microsoft.com/office/drawing/2014/main" id="{1ED26B0E-733B-2864-8DC1-133853E8A9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367" r="77030" b="18723"/>
          <a:stretch/>
        </p:blipFill>
        <p:spPr>
          <a:xfrm>
            <a:off x="11346514" y="5818094"/>
            <a:ext cx="761998" cy="7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474A3-2A58-F0B7-2419-7813FECEB7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373668"/>
            <a:ext cx="4830301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Перечень технологий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E19D5D84-2BD4-C9FB-B081-7957A2E536B5}"/>
              </a:ext>
            </a:extLst>
          </p:cNvPr>
          <p:cNvCxnSpPr>
            <a:cxnSpLocks/>
          </p:cNvCxnSpPr>
          <p:nvPr/>
        </p:nvCxnSpPr>
        <p:spPr>
          <a:xfrm>
            <a:off x="1149158" y="861448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F53383-47E3-A515-B05E-C6AE6FD6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95" y="1350410"/>
            <a:ext cx="1622512" cy="17437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F8EDB9-068D-D09F-8469-4B6E0C72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641" y="886785"/>
            <a:ext cx="5396752" cy="20442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FB17CBC-0F1B-30AE-0776-4A0F72A88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306" y="3510677"/>
            <a:ext cx="2221670" cy="222167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36A6EB6-AFBF-F51B-4180-AB3999FA5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85" y="4621512"/>
            <a:ext cx="2399593" cy="1256204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4F70E18D-8FE0-CEF7-0B50-CE91E3EEEB9A}"/>
              </a:ext>
            </a:extLst>
          </p:cNvPr>
          <p:cNvGrpSpPr/>
          <p:nvPr/>
        </p:nvGrpSpPr>
        <p:grpSpPr>
          <a:xfrm>
            <a:off x="9444558" y="3365425"/>
            <a:ext cx="2221670" cy="2140678"/>
            <a:chOff x="9101206" y="3082620"/>
            <a:chExt cx="2221670" cy="21406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AC9B16-EE88-1B23-1625-1723E2F357FB}"/>
                </a:ext>
              </a:extLst>
            </p:cNvPr>
            <p:cNvSpPr txBox="1"/>
            <p:nvPr/>
          </p:nvSpPr>
          <p:spPr>
            <a:xfrm>
              <a:off x="9101206" y="4853966"/>
              <a:ext cx="2221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ASP.NET Core 5.0. </a:t>
              </a:r>
              <a:endParaRPr lang="ru-RU" dirty="0">
                <a:latin typeface="Georgia" panose="02040502050405020303" pitchFamily="18" charset="0"/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DE594BF-64F7-E144-4FAB-9F2B847CE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165" y="3082620"/>
              <a:ext cx="1996056" cy="1783975"/>
            </a:xfrm>
            <a:prstGeom prst="rect">
              <a:avLst/>
            </a:prstGeom>
          </p:spPr>
        </p:pic>
      </p:grpSp>
      <p:pic>
        <p:nvPicPr>
          <p:cNvPr id="4" name="Рисунок 3">
            <a:hlinkClick r:id="rId7" action="ppaction://hlinksldjump"/>
            <a:extLst>
              <a:ext uri="{FF2B5EF4-FFF2-40B4-BE49-F238E27FC236}">
                <a16:creationId xmlns:a16="http://schemas.microsoft.com/office/drawing/2014/main" id="{519478A3-7585-7404-E83C-3947B72DFF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498AF4-DDB6-1E11-D9DB-74BE722D9C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8562" y="2222277"/>
            <a:ext cx="2563741" cy="20347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35C317-7347-7559-0D91-9F59B0DBD4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374" y="4623969"/>
            <a:ext cx="1701064" cy="1701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F6FDA7-6B03-C33B-EC08-3B6D1B2BAF23}"/>
              </a:ext>
            </a:extLst>
          </p:cNvPr>
          <p:cNvSpPr txBox="1"/>
          <p:nvPr/>
        </p:nvSpPr>
        <p:spPr>
          <a:xfrm>
            <a:off x="2326476" y="4129030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ADO.NET Entity Framework</a:t>
            </a:r>
            <a:endParaRPr lang="ru-RU" dirty="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EE936-4946-7C18-75BB-A6ABA2C8F305}"/>
              </a:ext>
            </a:extLst>
          </p:cNvPr>
          <p:cNvSpPr txBox="1"/>
          <p:nvPr/>
        </p:nvSpPr>
        <p:spPr>
          <a:xfrm>
            <a:off x="4331170" y="619132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Figma</a:t>
            </a:r>
            <a:endParaRPr lang="ru-R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79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C22AF-5B61-29C8-8496-272547DB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324380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>
                <a:latin typeface="Georgia" panose="02040502050405020303" pitchFamily="18" charset="0"/>
              </a:rPr>
              <a:t>Возможности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45844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hlinkClick r:id="rId2" action="ppaction://hlinksldjump"/>
            <a:extLst>
              <a:ext uri="{FF2B5EF4-FFF2-40B4-BE49-F238E27FC236}">
                <a16:creationId xmlns:a16="http://schemas.microsoft.com/office/drawing/2014/main" id="{DF762E73-CB70-D0F9-6FD4-CCC47908D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67" r="77030" b="18723"/>
          <a:stretch/>
        </p:blipFill>
        <p:spPr>
          <a:xfrm>
            <a:off x="11346514" y="5950789"/>
            <a:ext cx="761998" cy="781705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3C09E6C1-5325-D1E9-3E67-14E687FD7E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49158" y="759151"/>
            <a:ext cx="4830301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Добавление контента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E701D46-DD30-9838-9283-984F3737D428}"/>
              </a:ext>
            </a:extLst>
          </p:cNvPr>
          <p:cNvCxnSpPr>
            <a:cxnSpLocks/>
          </p:cNvCxnSpPr>
          <p:nvPr/>
        </p:nvCxnSpPr>
        <p:spPr>
          <a:xfrm>
            <a:off x="1149158" y="1246931"/>
            <a:ext cx="793208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95A9E8-8954-3023-6040-FD305984F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818" y="1972020"/>
            <a:ext cx="8501682" cy="32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4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4949</TotalTime>
  <Words>179</Words>
  <Application>Microsoft Office PowerPoint</Application>
  <PresentationFormat>Широкоэкранный</PresentationFormat>
  <Paragraphs>59</Paragraphs>
  <Slides>28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Georgia</vt:lpstr>
      <vt:lpstr>Office Theme</vt:lpstr>
      <vt:lpstr>Веб-приложение для волонтерской организации</vt:lpstr>
      <vt:lpstr>Команда разработки</vt:lpstr>
      <vt:lpstr>Цели и задачи ИТ-решения</vt:lpstr>
      <vt:lpstr>Архитектура системы</vt:lpstr>
      <vt:lpstr>Диаграмма прецедентов</vt:lpstr>
      <vt:lpstr>Схема базы данных</vt:lpstr>
      <vt:lpstr>Перечень технологий</vt:lpstr>
      <vt:lpstr>Возможности системы</vt:lpstr>
      <vt:lpstr>Добавление контента</vt:lpstr>
      <vt:lpstr>Добавление контента</vt:lpstr>
      <vt:lpstr>Редактирование контента</vt:lpstr>
      <vt:lpstr>Удаление контента</vt:lpstr>
      <vt:lpstr>Добавление комментариев</vt:lpstr>
      <vt:lpstr>Система обратной связи</vt:lpstr>
      <vt:lpstr>Система обратной связи</vt:lpstr>
      <vt:lpstr>Элементы интерфейса</vt:lpstr>
      <vt:lpstr>«Шапка» и «Подвал»</vt:lpstr>
      <vt:lpstr>Страница входа</vt:lpstr>
      <vt:lpstr>Пример страницы с контентом</vt:lpstr>
      <vt:lpstr>Инструмент «Календарь событий»</vt:lpstr>
      <vt:lpstr>Общие показатели</vt:lpstr>
      <vt:lpstr>Область применения ИТ-решения</vt:lpstr>
      <vt:lpstr>Результаты применения ИТ-решения</vt:lpstr>
      <vt:lpstr>Адаптивность</vt:lpstr>
      <vt:lpstr>Сравнение с аналогами</vt:lpstr>
      <vt:lpstr>Сравнение с аналогами</vt:lpstr>
      <vt:lpstr>Сравнение с аналогами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Анастасия Дюпина</cp:lastModifiedBy>
  <cp:revision>15</cp:revision>
  <dcterms:created xsi:type="dcterms:W3CDTF">2022-01-31T14:21:37Z</dcterms:created>
  <dcterms:modified xsi:type="dcterms:W3CDTF">2023-09-21T11:32:26Z</dcterms:modified>
</cp:coreProperties>
</file>